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03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46720" y="-1463040"/>
            <a:ext cx="6583680" cy="6583680"/>
          </a:xfrm>
          <a:prstGeom prst="ellipse">
            <a:avLst/>
          </a:prstGeom>
          <a:solidFill>
            <a:srgbClr val="FFFFFF"/>
          </a:solidFill>
        </p:spPr>
      </p:sp>
      <p:sp>
        <p:nvSpPr>
          <p:cNvPr id="3" name="Shape 1"/>
          <p:cNvSpPr/>
          <p:nvPr/>
        </p:nvSpPr>
        <p:spPr>
          <a:xfrm>
            <a:off x="9326880" y="3566160"/>
            <a:ext cx="4206240" cy="4206240"/>
          </a:xfrm>
          <a:prstGeom prst="ellipse">
            <a:avLst/>
          </a:prstGeom>
          <a:solidFill>
            <a:srgbClr val="2A1A96"/>
          </a:solidFill>
        </p:spPr>
      </p:sp>
      <p:sp>
        <p:nvSpPr>
          <p:cNvPr id="7" name="Text 5"/>
          <p:cNvSpPr txBox="1"/>
          <p:nvPr/>
        </p:nvSpPr>
        <p:spPr>
          <a:xfrm>
            <a:off x="731520" y="1920240"/>
            <a:ext cx="71323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Apresentação Institucional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926080"/>
            <a:ext cx="66751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mesma exigência da administração pública, agora a serviço do seu negócio.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48056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Portaria  |  Limpeza e conservação  |  Manutenção predial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489204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Natal e Grande Natal, RN</a:t>
            </a:r>
            <a:endParaRPr lang="en-US" sz="1500" dirty="0"/>
          </a:p>
        </p:txBody>
      </p:sp>
      <p:pic>
        <p:nvPicPr>
          <p:cNvPr id="11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0" y="927905"/>
            <a:ext cx="2560320" cy="24418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QUEM SOMOS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Disciplina que sustenta cada contrato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828800"/>
            <a:ext cx="6035040" cy="3840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Anos de atuação em contratos públicos ensinaram à R1 uma regra simples: qualidade precisa ser comprovada todos os meses.</a:t>
            </a: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Contratos públicos exigem documentação, conformidade e acompanhamento constantes. A R1 leva essa mesma disciplina ao mercado privado, como alternativa a um cenário em que muitos fornecedores ainda competem apenas por preço.</a:t>
            </a: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  <a:endParaRPr lang="en-US" sz="17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Atendemos condomínios residenciais, condomínios comerciais e empresas de pequeno e médio porte em Natal e na Grande Natal.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132320" y="1828800"/>
            <a:ext cx="4480560" cy="1143000"/>
          </a:xfrm>
          <a:prstGeom prst="roundRect">
            <a:avLst>
              <a:gd name="adj" fmla="val 9600"/>
            </a:avLst>
          </a:prstGeom>
          <a:solidFill>
            <a:srgbClr val="17037C"/>
          </a:solidFill>
        </p:spPr>
      </p:sp>
      <p:sp>
        <p:nvSpPr>
          <p:cNvPr id="8" name="Text 6"/>
          <p:cNvSpPr txBox="1"/>
          <p:nvPr/>
        </p:nvSpPr>
        <p:spPr>
          <a:xfrm>
            <a:off x="7406640" y="1938528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+100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7406640" y="2487168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CD8F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profissionais em contratos públicos ativos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132320" y="3200400"/>
            <a:ext cx="4480560" cy="1143000"/>
          </a:xfrm>
          <a:prstGeom prst="roundRect">
            <a:avLst>
              <a:gd name="adj" fmla="val 9600"/>
            </a:avLst>
          </a:prstGeom>
          <a:solidFill>
            <a:srgbClr val="F5F4FB"/>
          </a:solidFill>
        </p:spPr>
      </p:sp>
      <p:sp>
        <p:nvSpPr>
          <p:cNvPr id="11" name="Text 9"/>
          <p:cNvSpPr txBox="1"/>
          <p:nvPr/>
        </p:nvSpPr>
        <p:spPr>
          <a:xfrm>
            <a:off x="7406640" y="3310128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7037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 estados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7406640" y="3858768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atuação no Rio Grande do Norte e em Pernambuco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132320" y="4572000"/>
            <a:ext cx="4480560" cy="1143000"/>
          </a:xfrm>
          <a:prstGeom prst="roundRect">
            <a:avLst>
              <a:gd name="adj" fmla="val 9600"/>
            </a:avLst>
          </a:prstGeom>
          <a:solidFill>
            <a:srgbClr val="F5F4FB"/>
          </a:solidFill>
        </p:spPr>
      </p:sp>
      <p:sp>
        <p:nvSpPr>
          <p:cNvPr id="14" name="Text 12"/>
          <p:cNvSpPr txBox="1"/>
          <p:nvPr/>
        </p:nvSpPr>
        <p:spPr>
          <a:xfrm>
            <a:off x="7406640" y="4681728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7037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 segmentos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7406640" y="5230368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condomínios residenciais, comerciais e PMEs</a:t>
            </a:r>
            <a:endParaRPr lang="en-US" sz="1400" dirty="0"/>
          </a:p>
        </p:txBody>
      </p:sp>
      <p:pic>
        <p:nvPicPr>
          <p:cNvPr id="16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83596" y="411480"/>
            <a:ext cx="713739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NOSSOS SERVIÇOS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Serviços para uma rotina sem ruídos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R1 cuida da equipe, da escala e do acompanhamento para você cuidar do que importa.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2103120" cy="36576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2DFF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60320"/>
            <a:ext cx="685800" cy="685800"/>
          </a:xfrm>
          <a:prstGeom prst="roundRect">
            <a:avLst>
              <a:gd name="adj" fmla="val 18667"/>
            </a:avLst>
          </a:prstGeom>
          <a:solidFill>
            <a:srgbClr val="17037C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2724912"/>
            <a:ext cx="356616" cy="35661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920240" y="256032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3474720"/>
            <a:ext cx="1645920" cy="731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Portaria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4251960"/>
            <a:ext cx="16459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Equipes treinadas para a rotina de condomínios e empresas, com escala e substituição organizadas pela R1.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834640" y="2286000"/>
            <a:ext cx="2103120" cy="36576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2DFF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063240" y="2560320"/>
            <a:ext cx="685800" cy="685800"/>
          </a:xfrm>
          <a:prstGeom prst="roundRect">
            <a:avLst>
              <a:gd name="adj" fmla="val 18667"/>
            </a:avLst>
          </a:prstGeom>
          <a:solidFill>
            <a:srgbClr val="17037C"/>
          </a:solidFill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32" y="2724912"/>
            <a:ext cx="356616" cy="356616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4206240" y="256032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3063240" y="3474720"/>
            <a:ext cx="1645920" cy="731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Limpeza e conservação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3063240" y="4251960"/>
            <a:ext cx="16459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Limpeza de áreas comuns, comerciais e corporativas, com supervisão frequente.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5120640" y="2286000"/>
            <a:ext cx="2103120" cy="36576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2DFF1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5349240" y="2560320"/>
            <a:ext cx="685800" cy="685800"/>
          </a:xfrm>
          <a:prstGeom prst="roundRect">
            <a:avLst>
              <a:gd name="adj" fmla="val 18667"/>
            </a:avLst>
          </a:prstGeom>
          <a:solidFill>
            <a:srgbClr val="17037C"/>
          </a:solidFill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32" y="2724912"/>
            <a:ext cx="356616" cy="356616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6492240" y="256032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03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5349240" y="3474720"/>
            <a:ext cx="1645920" cy="731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Copeiragem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5349240" y="4251960"/>
            <a:ext cx="16459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Apoio de copa e cozinha corporativa, com organização e higiene no atendimento.</a:t>
            </a:r>
            <a:endParaRPr lang="en-US" sz="1400" dirty="0"/>
          </a:p>
        </p:txBody>
      </p:sp>
      <p:sp>
        <p:nvSpPr>
          <p:cNvPr id="25" name="Shape 20"/>
          <p:cNvSpPr/>
          <p:nvPr/>
        </p:nvSpPr>
        <p:spPr>
          <a:xfrm>
            <a:off x="7406640" y="2286000"/>
            <a:ext cx="2103120" cy="36576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2DFF1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635240" y="2560320"/>
            <a:ext cx="685800" cy="685800"/>
          </a:xfrm>
          <a:prstGeom prst="roundRect">
            <a:avLst>
              <a:gd name="adj" fmla="val 18667"/>
            </a:avLst>
          </a:prstGeom>
          <a:solidFill>
            <a:srgbClr val="17037C"/>
          </a:solidFill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832" y="2724912"/>
            <a:ext cx="356616" cy="356616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8778240" y="256032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7635240" y="3474720"/>
            <a:ext cx="1645920" cy="731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Recepção e apoio administrativo</a:t>
            </a:r>
            <a:endParaRPr lang="en-US" sz="1700" dirty="0"/>
          </a:p>
        </p:txBody>
      </p:sp>
      <p:sp>
        <p:nvSpPr>
          <p:cNvPr id="30" name="Text 24"/>
          <p:cNvSpPr txBox="1"/>
          <p:nvPr/>
        </p:nvSpPr>
        <p:spPr>
          <a:xfrm>
            <a:off x="7635240" y="4251960"/>
            <a:ext cx="16459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Profissionais para recepção, controle de acesso e suporte administrativo do dia a dia.</a:t>
            </a:r>
            <a:endParaRPr lang="en-US" sz="1400" dirty="0"/>
          </a:p>
        </p:txBody>
      </p:sp>
      <p:sp>
        <p:nvSpPr>
          <p:cNvPr id="31" name="Shape 25"/>
          <p:cNvSpPr/>
          <p:nvPr/>
        </p:nvSpPr>
        <p:spPr>
          <a:xfrm>
            <a:off x="9692640" y="2286000"/>
            <a:ext cx="2103120" cy="36576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E2DFF1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9921240" y="2560320"/>
            <a:ext cx="685800" cy="685800"/>
          </a:xfrm>
          <a:prstGeom prst="roundRect">
            <a:avLst>
              <a:gd name="adj" fmla="val 18667"/>
            </a:avLst>
          </a:prstGeom>
          <a:solidFill>
            <a:srgbClr val="17037C"/>
          </a:solidFill>
        </p:spPr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832" y="2724912"/>
            <a:ext cx="356616" cy="356616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1064240" y="256032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05</a:t>
            </a:r>
            <a:endParaRPr lang="en-US" sz="1400" dirty="0"/>
          </a:p>
        </p:txBody>
      </p:sp>
      <p:sp>
        <p:nvSpPr>
          <p:cNvPr id="35" name="Text 28"/>
          <p:cNvSpPr txBox="1"/>
          <p:nvPr/>
        </p:nvSpPr>
        <p:spPr>
          <a:xfrm>
            <a:off x="9921240" y="3474720"/>
            <a:ext cx="1645920" cy="731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Manutenção predial</a:t>
            </a:r>
            <a:endParaRPr lang="en-US" sz="1700" dirty="0"/>
          </a:p>
        </p:txBody>
      </p:sp>
      <p:sp>
        <p:nvSpPr>
          <p:cNvPr id="36" name="Text 29"/>
          <p:cNvSpPr txBox="1"/>
          <p:nvPr/>
        </p:nvSpPr>
        <p:spPr>
          <a:xfrm>
            <a:off x="9921240" y="4251960"/>
            <a:ext cx="16459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Manutenção preventiva e corretiva, reduzindo chamados urgentes.</a:t>
            </a:r>
            <a:endParaRPr lang="en-US" sz="1400" dirty="0"/>
          </a:p>
        </p:txBody>
      </p:sp>
      <p:pic>
        <p:nvPicPr>
          <p:cNvPr id="37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3596" y="411480"/>
            <a:ext cx="713739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PARA QUEM ATENDEMOS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Resolver, não transferir problemas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4572000"/>
          </a:xfrm>
          <a:prstGeom prst="roundRect">
            <a:avLst>
              <a:gd name="adj" fmla="val 3077"/>
            </a:avLst>
          </a:prstGeom>
          <a:solidFill>
            <a:srgbClr val="F5F4FB"/>
          </a:solidFill>
        </p:spPr>
      </p:sp>
      <p:sp>
        <p:nvSpPr>
          <p:cNvPr id="7" name="Shape 5"/>
          <p:cNvSpPr/>
          <p:nvPr/>
        </p:nvSpPr>
        <p:spPr>
          <a:xfrm>
            <a:off x="822960" y="2057400"/>
            <a:ext cx="640080" cy="640080"/>
          </a:xfrm>
          <a:prstGeom prst="ellipse">
            <a:avLst/>
          </a:prstGeom>
          <a:solidFill>
            <a:srgbClr val="17037C"/>
          </a:solidFill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2212848"/>
            <a:ext cx="329184" cy="32918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600200" y="205740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Condomínios residenciais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9260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 DESAFIO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20040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Trocas constantes de profissionais, pouca supervisão e moradores insatisfeitos com a qualidade da rotina.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731520" y="4480560"/>
            <a:ext cx="3200400" cy="1691640"/>
          </a:xfrm>
          <a:prstGeom prst="roundRect">
            <a:avLst>
              <a:gd name="adj" fmla="val 5405"/>
            </a:avLst>
          </a:prstGeom>
          <a:solidFill>
            <a:srgbClr val="17037C"/>
          </a:solidFill>
        </p:spPr>
      </p:sp>
      <p:sp>
        <p:nvSpPr>
          <p:cNvPr id="13" name="Text 10"/>
          <p:cNvSpPr txBox="1"/>
          <p:nvPr/>
        </p:nvSpPr>
        <p:spPr>
          <a:xfrm>
            <a:off x="914400" y="4617720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SOLUÇÃO R1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914400" y="4892040"/>
            <a:ext cx="2834640" cy="1188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R1 organiza escalas e substituições, acompanha a equipe presencialmente e mantém a documentação mensal em dia.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4389120" y="1783080"/>
            <a:ext cx="3566160" cy="4572000"/>
          </a:xfrm>
          <a:prstGeom prst="roundRect">
            <a:avLst>
              <a:gd name="adj" fmla="val 3077"/>
            </a:avLst>
          </a:prstGeom>
          <a:solidFill>
            <a:srgbClr val="F5F4FB"/>
          </a:solidFill>
        </p:spPr>
      </p:sp>
      <p:sp>
        <p:nvSpPr>
          <p:cNvPr id="16" name="Shape 13"/>
          <p:cNvSpPr/>
          <p:nvPr/>
        </p:nvSpPr>
        <p:spPr>
          <a:xfrm>
            <a:off x="4663440" y="2057400"/>
            <a:ext cx="640080" cy="640080"/>
          </a:xfrm>
          <a:prstGeom prst="ellipse">
            <a:avLst/>
          </a:prstGeom>
          <a:solidFill>
            <a:srgbClr val="17037C"/>
          </a:solidFill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88" y="2212848"/>
            <a:ext cx="329184" cy="329184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40680" y="205740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Condomínios comerciais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4663440" y="29260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 DESAFIO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663440" y="320040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Serviços contratados apenas pelo menor preço podem comprometer a constância e a apresentação dos espaços comuns.</a:t>
            </a:r>
            <a:endParaRPr lang="en-US" sz="1350" dirty="0"/>
          </a:p>
        </p:txBody>
      </p:sp>
      <p:sp>
        <p:nvSpPr>
          <p:cNvPr id="21" name="Shape 17"/>
          <p:cNvSpPr/>
          <p:nvPr/>
        </p:nvSpPr>
        <p:spPr>
          <a:xfrm>
            <a:off x="4572000" y="4480560"/>
            <a:ext cx="3200400" cy="1691640"/>
          </a:xfrm>
          <a:prstGeom prst="roundRect">
            <a:avLst>
              <a:gd name="adj" fmla="val 5405"/>
            </a:avLst>
          </a:prstGeom>
          <a:solidFill>
            <a:srgbClr val="17037C"/>
          </a:solidFill>
        </p:spPr>
      </p:sp>
      <p:sp>
        <p:nvSpPr>
          <p:cNvPr id="22" name="Text 18"/>
          <p:cNvSpPr txBox="1"/>
          <p:nvPr/>
        </p:nvSpPr>
        <p:spPr>
          <a:xfrm>
            <a:off x="4754880" y="4617720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SOLUÇÃO R1</a:t>
            </a: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4754880" y="4892040"/>
            <a:ext cx="2834640" cy="1188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R1 combina profissionais preparados, acompanhamento frequente e prazos claros para cada chamado.</a:t>
            </a:r>
            <a:endParaRPr lang="en-US" sz="1350" dirty="0"/>
          </a:p>
        </p:txBody>
      </p:sp>
      <p:sp>
        <p:nvSpPr>
          <p:cNvPr id="24" name="Shape 20"/>
          <p:cNvSpPr/>
          <p:nvPr/>
        </p:nvSpPr>
        <p:spPr>
          <a:xfrm>
            <a:off x="8229600" y="1783080"/>
            <a:ext cx="3566160" cy="4572000"/>
          </a:xfrm>
          <a:prstGeom prst="roundRect">
            <a:avLst>
              <a:gd name="adj" fmla="val 3077"/>
            </a:avLst>
          </a:prstGeom>
          <a:solidFill>
            <a:srgbClr val="F5F4FB"/>
          </a:solidFill>
        </p:spPr>
      </p:sp>
      <p:sp>
        <p:nvSpPr>
          <p:cNvPr id="25" name="Shape 21"/>
          <p:cNvSpPr/>
          <p:nvPr/>
        </p:nvSpPr>
        <p:spPr>
          <a:xfrm>
            <a:off x="8503920" y="2057400"/>
            <a:ext cx="640080" cy="640080"/>
          </a:xfrm>
          <a:prstGeom prst="ellipse">
            <a:avLst/>
          </a:prstGeom>
          <a:solidFill>
            <a:srgbClr val="17037C"/>
          </a:solidFill>
        </p:spPr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9368" y="2212848"/>
            <a:ext cx="329184" cy="329184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9281160" y="205740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Empresas de pequeno e médio porte</a:t>
            </a:r>
            <a:endParaRPr lang="en-US" sz="1700" dirty="0"/>
          </a:p>
        </p:txBody>
      </p:sp>
      <p:sp>
        <p:nvSpPr>
          <p:cNvPr id="28" name="Text 23"/>
          <p:cNvSpPr txBox="1"/>
          <p:nvPr/>
        </p:nvSpPr>
        <p:spPr>
          <a:xfrm>
            <a:off x="8503920" y="29260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 DESAFIO</a:t>
            </a:r>
            <a:endParaRPr lang="en-US" sz="1100" dirty="0"/>
          </a:p>
        </p:txBody>
      </p:sp>
      <p:sp>
        <p:nvSpPr>
          <p:cNvPr id="29" name="Text 24"/>
          <p:cNvSpPr txBox="1"/>
          <p:nvPr/>
        </p:nvSpPr>
        <p:spPr>
          <a:xfrm>
            <a:off x="8503920" y="320040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gestão interna perde tempo cobrindo faltas, conferindo documentos e resolvendo falhas do fornecedor.</a:t>
            </a:r>
            <a:endParaRPr lang="en-US" sz="1350" dirty="0"/>
          </a:p>
        </p:txBody>
      </p:sp>
      <p:sp>
        <p:nvSpPr>
          <p:cNvPr id="30" name="Shape 25"/>
          <p:cNvSpPr/>
          <p:nvPr/>
        </p:nvSpPr>
        <p:spPr>
          <a:xfrm>
            <a:off x="8412480" y="4480560"/>
            <a:ext cx="3200400" cy="1691640"/>
          </a:xfrm>
          <a:prstGeom prst="roundRect">
            <a:avLst>
              <a:gd name="adj" fmla="val 5405"/>
            </a:avLst>
          </a:prstGeom>
          <a:solidFill>
            <a:srgbClr val="17037C"/>
          </a:solidFill>
        </p:spPr>
      </p:sp>
      <p:sp>
        <p:nvSpPr>
          <p:cNvPr id="31" name="Text 26"/>
          <p:cNvSpPr txBox="1"/>
          <p:nvPr/>
        </p:nvSpPr>
        <p:spPr>
          <a:xfrm>
            <a:off x="8595360" y="4617720"/>
            <a:ext cx="2834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SOLUÇÃO R1</a:t>
            </a:r>
            <a:endParaRPr lang="en-US" sz="1100" dirty="0"/>
          </a:p>
        </p:txBody>
      </p:sp>
      <p:sp>
        <p:nvSpPr>
          <p:cNvPr id="32" name="Text 27"/>
          <p:cNvSpPr txBox="1"/>
          <p:nvPr/>
        </p:nvSpPr>
        <p:spPr>
          <a:xfrm>
            <a:off x="8595360" y="4892040"/>
            <a:ext cx="2834640" cy="1188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R1 assume a gestão da equipe, garante substituição sem custo e entrega os comprovantes automaticamente.</a:t>
            </a:r>
            <a:endParaRPr lang="en-US" sz="1350" dirty="0"/>
          </a:p>
        </p:txBody>
      </p:sp>
      <p:pic>
        <p:nvPicPr>
          <p:cNvPr id="33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596" y="411480"/>
            <a:ext cx="713739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03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NOSSOS COMPROMISSOS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 que muda quando você contrata a R1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884103" y="411480"/>
            <a:ext cx="713232" cy="548640"/>
          </a:xfrm>
          <a:prstGeom prst="roundRect">
            <a:avLst>
              <a:gd name="adj" fmla="val 18000"/>
            </a:avLst>
          </a:prstGeom>
          <a:solidFill>
            <a:srgbClr val="FFFFFF"/>
          </a:solidFill>
        </p:spPr>
      </p:sp>
      <p:sp>
        <p:nvSpPr>
          <p:cNvPr id="6" name="Text 4"/>
          <p:cNvSpPr txBox="1"/>
          <p:nvPr/>
        </p:nvSpPr>
        <p:spPr>
          <a:xfrm>
            <a:off x="548640" y="146304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Menos improviso, mais previsibilidade para a sua operação.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2A1A96"/>
          </a:solidFill>
        </p:spPr>
      </p:sp>
      <p:sp>
        <p:nvSpPr>
          <p:cNvPr id="8" name="Shape 6"/>
          <p:cNvSpPr/>
          <p:nvPr/>
        </p:nvSpPr>
        <p:spPr>
          <a:xfrm>
            <a:off x="822960" y="2423160"/>
            <a:ext cx="594360" cy="59436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2569464"/>
            <a:ext cx="301752" cy="301752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554480" y="2423160"/>
            <a:ext cx="237744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Substituição sem custo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15468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Falta ou desligamento não gera custo extra nem interrupção do serviço.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389120" y="214884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2A1A96"/>
          </a:solidFill>
        </p:spPr>
      </p:sp>
      <p:sp>
        <p:nvSpPr>
          <p:cNvPr id="13" name="Shape 10"/>
          <p:cNvSpPr/>
          <p:nvPr/>
        </p:nvSpPr>
        <p:spPr>
          <a:xfrm>
            <a:off x="4663440" y="2423160"/>
            <a:ext cx="594360" cy="59436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744" y="2569464"/>
            <a:ext cx="301752" cy="30175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394960" y="2423160"/>
            <a:ext cx="237744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Sem fidelidade contratual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663440" y="315468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 cliente pode encerrar o contrato quando quiser, sem multa.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8229600" y="214884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2A1A96"/>
          </a:solidFill>
        </p:spPr>
      </p:sp>
      <p:sp>
        <p:nvSpPr>
          <p:cNvPr id="18" name="Shape 14"/>
          <p:cNvSpPr/>
          <p:nvPr/>
        </p:nvSpPr>
        <p:spPr>
          <a:xfrm>
            <a:off x="8503920" y="2423160"/>
            <a:ext cx="594360" cy="59436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2569464"/>
            <a:ext cx="301752" cy="30175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235440" y="2423160"/>
            <a:ext cx="237744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Documentação mensal automática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503920" y="315468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Comprovantes de pagamento e encargos chegam todo mês, sem precisar pedir.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2468880" y="434340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2A1A96"/>
          </a:solidFill>
        </p:spPr>
      </p:sp>
      <p:sp>
        <p:nvSpPr>
          <p:cNvPr id="23" name="Shape 18"/>
          <p:cNvSpPr/>
          <p:nvPr/>
        </p:nvSpPr>
        <p:spPr>
          <a:xfrm>
            <a:off x="2743200" y="4617720"/>
            <a:ext cx="594360" cy="59436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504" y="4764024"/>
            <a:ext cx="301752" cy="30175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3474720" y="4617720"/>
            <a:ext cx="237744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Prazo de resposta definido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2743200" y="534924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Cada chamado tem um prazo claro de atendimento.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6309360" y="4343400"/>
            <a:ext cx="3566160" cy="1965960"/>
          </a:xfrm>
          <a:prstGeom prst="roundRect">
            <a:avLst>
              <a:gd name="adj" fmla="val 5581"/>
            </a:avLst>
          </a:prstGeom>
          <a:solidFill>
            <a:srgbClr val="2A1A96"/>
          </a:solidFill>
        </p:spPr>
      </p:sp>
      <p:sp>
        <p:nvSpPr>
          <p:cNvPr id="28" name="Shape 22"/>
          <p:cNvSpPr/>
          <p:nvPr/>
        </p:nvSpPr>
        <p:spPr>
          <a:xfrm>
            <a:off x="6583680" y="4617720"/>
            <a:ext cx="594360" cy="59436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984" y="4764024"/>
            <a:ext cx="301752" cy="301752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7315200" y="4617720"/>
            <a:ext cx="237744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Supervisão presencial frequente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6583680" y="534924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Um responsável da R1 acompanha a equipe no local.</a:t>
            </a:r>
            <a:endParaRPr lang="en-US" sz="1400" dirty="0"/>
          </a:p>
        </p:txBody>
      </p:sp>
      <p:pic>
        <p:nvPicPr>
          <p:cNvPr id="32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9460" y="515722"/>
            <a:ext cx="442517" cy="3401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POR QUE TERCEIRIZAR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Vantagens de terceirizar com a R1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4023360" cy="4389120"/>
          </a:xfrm>
          <a:prstGeom prst="roundRect">
            <a:avLst>
              <a:gd name="adj" fmla="val 3182"/>
            </a:avLst>
          </a:prstGeom>
          <a:solidFill>
            <a:srgbClr val="17037C"/>
          </a:solidFill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240280"/>
            <a:ext cx="731520" cy="7315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3200400"/>
            <a:ext cx="3383280" cy="14630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Terceirizar bem é transferir a gestão, não o risco.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663440"/>
            <a:ext cx="3383280" cy="1280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Por isso a escolha do fornecedor importa: regularidade trabalhista comprovada é o que protege o contratante.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0" y="1874520"/>
            <a:ext cx="384048" cy="384048"/>
          </a:xfrm>
          <a:prstGeom prst="ellipse">
            <a:avLst/>
          </a:prstGeom>
          <a:solidFill>
            <a:srgbClr val="D79024"/>
          </a:solidFill>
        </p:spPr>
      </p:sp>
      <p:sp>
        <p:nvSpPr>
          <p:cNvPr id="11" name="Text 8"/>
          <p:cNvSpPr txBox="1"/>
          <p:nvPr/>
        </p:nvSpPr>
        <p:spPr>
          <a:xfrm>
            <a:off x="5029200" y="187452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037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5623560" y="1828800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Foco no que importa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5623560" y="2194560"/>
            <a:ext cx="5943600" cy="411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 condomínio ou a empresa deixa de gerir escalas, faltas, férias e desligamentos.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029200" y="2761488"/>
            <a:ext cx="384048" cy="384048"/>
          </a:xfrm>
          <a:prstGeom prst="ellipse">
            <a:avLst/>
          </a:prstGeom>
          <a:solidFill>
            <a:srgbClr val="D79024"/>
          </a:solidFill>
        </p:spPr>
      </p:sp>
      <p:sp>
        <p:nvSpPr>
          <p:cNvPr id="15" name="Text 12"/>
          <p:cNvSpPr txBox="1"/>
          <p:nvPr/>
        </p:nvSpPr>
        <p:spPr>
          <a:xfrm>
            <a:off x="5029200" y="276148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037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5623560" y="2715768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Sem vínculo empregatício direto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5623560" y="3081528"/>
            <a:ext cx="5943600" cy="411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Os profissionais são contratados e geridos pela R1, não pelo cliente.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5029200" y="3648456"/>
            <a:ext cx="384048" cy="384048"/>
          </a:xfrm>
          <a:prstGeom prst="ellipse">
            <a:avLst/>
          </a:prstGeom>
          <a:solidFill>
            <a:srgbClr val="D79024"/>
          </a:solidFill>
        </p:spPr>
      </p:sp>
      <p:sp>
        <p:nvSpPr>
          <p:cNvPr id="19" name="Text 16"/>
          <p:cNvSpPr txBox="1"/>
          <p:nvPr/>
        </p:nvSpPr>
        <p:spPr>
          <a:xfrm>
            <a:off x="5029200" y="3648456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037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5623560" y="3602736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Continuidade do serviço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5623560" y="3968496"/>
            <a:ext cx="5943600" cy="411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Ausências são cobertas por substituição, sem custo adicional.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5029200" y="4535424"/>
            <a:ext cx="384048" cy="384048"/>
          </a:xfrm>
          <a:prstGeom prst="ellipse">
            <a:avLst/>
          </a:prstGeom>
          <a:solidFill>
            <a:srgbClr val="D79024"/>
          </a:solidFill>
        </p:spPr>
      </p:sp>
      <p:sp>
        <p:nvSpPr>
          <p:cNvPr id="23" name="Text 20"/>
          <p:cNvSpPr txBox="1"/>
          <p:nvPr/>
        </p:nvSpPr>
        <p:spPr>
          <a:xfrm>
            <a:off x="5029200" y="4535424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037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5623560" y="4489704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Regularidade comprovada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5623560" y="4855464"/>
            <a:ext cx="5943600" cy="411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Encargos e pagamentos são demonstrados mensalmente, reduzindo o risco trabalhista do contratante.</a:t>
            </a:r>
            <a:endParaRPr lang="en-US" sz="1350" dirty="0"/>
          </a:p>
        </p:txBody>
      </p:sp>
      <p:sp>
        <p:nvSpPr>
          <p:cNvPr id="26" name="Shape 23"/>
          <p:cNvSpPr/>
          <p:nvPr/>
        </p:nvSpPr>
        <p:spPr>
          <a:xfrm>
            <a:off x="5029200" y="5422392"/>
            <a:ext cx="384048" cy="384048"/>
          </a:xfrm>
          <a:prstGeom prst="ellipse">
            <a:avLst/>
          </a:prstGeom>
          <a:solidFill>
            <a:srgbClr val="D79024"/>
          </a:solidFill>
        </p:spPr>
      </p:sp>
      <p:sp>
        <p:nvSpPr>
          <p:cNvPr id="27" name="Text 24"/>
          <p:cNvSpPr txBox="1"/>
          <p:nvPr/>
        </p:nvSpPr>
        <p:spPr>
          <a:xfrm>
            <a:off x="5029200" y="5422392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037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5623560" y="5376672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Previsibilidade</a:t>
            </a:r>
            <a:endParaRPr lang="en-US" sz="1700" dirty="0"/>
          </a:p>
        </p:txBody>
      </p:sp>
      <p:sp>
        <p:nvSpPr>
          <p:cNvPr id="29" name="Text 26"/>
          <p:cNvSpPr txBox="1"/>
          <p:nvPr/>
        </p:nvSpPr>
        <p:spPr>
          <a:xfrm>
            <a:off x="5623560" y="5742432"/>
            <a:ext cx="5943600" cy="411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Um valor mensal definido em contrato, sem surpresas com a gestão da equipe.</a:t>
            </a:r>
            <a:endParaRPr lang="en-US" sz="1350" dirty="0"/>
          </a:p>
        </p:txBody>
      </p:sp>
      <p:pic>
        <p:nvPicPr>
          <p:cNvPr id="30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3596" y="411480"/>
            <a:ext cx="713739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CONFIANÇA COMPROVADA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058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Experiência em contratos de alto rigor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07899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R1 mantém contratos ativos de terceirização de mão de obra com instituições públicas, sujeitas a fiscalização, documentação e prestação de contas mensais.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356616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2DFF1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3154680"/>
            <a:ext cx="3017520" cy="981603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31520" y="4343400"/>
            <a:ext cx="3200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Ministério Público do Rio Grande do Norte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89120" y="2606040"/>
            <a:ext cx="356616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2DFF1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2788920"/>
            <a:ext cx="1463040" cy="1463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72000" y="4343400"/>
            <a:ext cx="3200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Tribunal Regional Eleitoral de Pernambuco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8229600" y="2606040"/>
            <a:ext cx="3410712" cy="2377440"/>
          </a:xfrm>
          <a:prstGeom prst="roundRect">
            <a:avLst>
              <a:gd name="adj" fmla="val 4615"/>
            </a:avLst>
          </a:prstGeom>
          <a:solidFill>
            <a:srgbClr val="17037C"/>
          </a:solidFill>
        </p:spPr>
      </p:sp>
      <p:sp>
        <p:nvSpPr>
          <p:cNvPr id="14" name="Text 10"/>
          <p:cNvSpPr txBox="1"/>
          <p:nvPr/>
        </p:nvSpPr>
        <p:spPr>
          <a:xfrm>
            <a:off x="8503920" y="2834640"/>
            <a:ext cx="292608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+100</a:t>
            </a:r>
            <a:endParaRPr lang="en-US" sz="4800" dirty="0"/>
          </a:p>
        </p:txBody>
      </p:sp>
      <p:sp>
        <p:nvSpPr>
          <p:cNvPr id="15" name="Text 11"/>
          <p:cNvSpPr txBox="1"/>
          <p:nvPr/>
        </p:nvSpPr>
        <p:spPr>
          <a:xfrm>
            <a:off x="8503920" y="3703320"/>
            <a:ext cx="292608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profissionais em contratos públicos ativos</a:t>
            </a:r>
            <a:endParaRPr lang="en-US" sz="15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394960"/>
            <a:ext cx="292608" cy="29260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60120" y="5303520"/>
            <a:ext cx="1060704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Equipes atuando em </a:t>
            </a:r>
            <a:r>
              <a:rPr lang="en-US" sz="1500" b="1" dirty="0">
                <a:solidFill>
                  <a:srgbClr val="1A0F5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Natal, Parnamirim, Mossoró, São Gonçalo do Amarante, Caicó</a:t>
            </a:r>
            <a:r>
              <a:rPr lang="en-US" sz="1500" dirty="0">
                <a:solidFill>
                  <a:srgbClr val="5F5B7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e outras cidades do Rio Grande do Norte, além de Pernambuco.</a:t>
            </a:r>
            <a:endParaRPr lang="en-US" sz="1500" dirty="0"/>
          </a:p>
        </p:txBody>
      </p:sp>
      <p:pic>
        <p:nvPicPr>
          <p:cNvPr id="18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596" y="411480"/>
            <a:ext cx="713739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03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3291840"/>
            <a:ext cx="5943600" cy="5943600"/>
          </a:xfrm>
          <a:prstGeom prst="ellipse">
            <a:avLst/>
          </a:prstGeom>
          <a:solidFill>
            <a:srgbClr val="2A1A96"/>
          </a:solidFill>
        </p:spPr>
      </p:sp>
      <p:sp>
        <p:nvSpPr>
          <p:cNvPr id="3" name="Shape 1"/>
          <p:cNvSpPr/>
          <p:nvPr/>
        </p:nvSpPr>
        <p:spPr>
          <a:xfrm>
            <a:off x="731520" y="731520"/>
            <a:ext cx="1188720" cy="9144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566928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Vamos conversar sobre a rotina do seu condomínio ou empresa?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977640"/>
            <a:ext cx="530352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D2CDE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R1 prepara uma conversa objetiva sobre a sua necessidade e a melhor forma de atendimento.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949440" y="2011680"/>
            <a:ext cx="685800" cy="68580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3176" y="2185416"/>
            <a:ext cx="338328" cy="33832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863840" y="1993392"/>
            <a:ext cx="38404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WHATSAPP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267712"/>
            <a:ext cx="384048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(84) 9993-4959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949440" y="3246120"/>
            <a:ext cx="685800" cy="68580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176" y="3419856"/>
            <a:ext cx="338328" cy="33832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863840" y="3227832"/>
            <a:ext cx="38404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E-MAIL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7863840" y="3502152"/>
            <a:ext cx="384048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r1consultoriater@gmail.com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949440" y="4480560"/>
            <a:ext cx="685800" cy="685800"/>
          </a:xfrm>
          <a:prstGeom prst="ellipse">
            <a:avLst/>
          </a:prstGeom>
          <a:solidFill>
            <a:srgbClr val="D79024"/>
          </a:solidFill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76" y="4654296"/>
            <a:ext cx="338328" cy="33832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7863840" y="4462272"/>
            <a:ext cx="38404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7902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ENDEREÇO</a:t>
            </a:r>
            <a:endParaRPr lang="en-US" sz="1100" dirty="0"/>
          </a:p>
        </p:txBody>
      </p:sp>
      <p:sp>
        <p:nvSpPr>
          <p:cNvPr id="18" name="Text 13"/>
          <p:cNvSpPr txBox="1"/>
          <p:nvPr/>
        </p:nvSpPr>
        <p:spPr>
          <a:xfrm>
            <a:off x="7863840" y="4736592"/>
            <a:ext cx="384048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Rua Dr. Lauro Pinto, 100, Lote 21, Lagoa Nova, Natal/RN, CEP 59064-250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731520" y="617220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7A1D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R1 Consultoria Administrativa, Jurídica e Terceirização de Mão de Obra Ltda.  |  CNPJ 46.153.234/0001-70</a:t>
            </a:r>
            <a:endParaRPr lang="en-US" sz="1100" dirty="0"/>
          </a:p>
        </p:txBody>
      </p:sp>
      <p:pic>
        <p:nvPicPr>
          <p:cNvPr id="20" name="Logo R1" descr="Logotipo R1 Consultoria Administrativa, Jurídica e Terceirização de Mão de Ob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114" y="905256"/>
            <a:ext cx="737531" cy="5669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4444</Words>
  <Application>WPS Presentation</Application>
  <PresentationFormat>On-screen Show (16:9)</PresentationFormat>
  <Paragraphs>198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SimSun</vt:lpstr>
      <vt:lpstr>Wingdings</vt:lpstr>
      <vt:lpstr>Calibri</vt:lpstr>
      <vt:lpstr>Calibri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R1 Terceirização | Apresentação Institucional</dc:title>
  <dc:creator>PptxGenJS</dc:creator>
  <dc:subject>PptxGenJS Presentation</dc:subject>
  <cp:lastModifiedBy>WPS_1784580968</cp:lastModifiedBy>
  <cp:revision>2</cp:revision>
  <dcterms:created xsi:type="dcterms:W3CDTF">2026-09-29T01:54:00Z</dcterms:created>
  <dcterms:modified xsi:type="dcterms:W3CDTF">2026-10-09T14:54:59Z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CD5AEAB0EF5F4F00A7D1B9BDDB92EB80_13</vt:lpwstr>
  </property>
  <property fmtid="{D5CDD505-2E9C-101B-9397-08002B2CF9AE}" pid="3" name="KSOProductBuildVer">
    <vt:lpwstr>1046-12.1.0.28485</vt:lpwstr>
  </property>
</Properties>
</file>